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23"/>
  </p:notesMasterIdLst>
  <p:handoutMasterIdLst>
    <p:handoutMasterId r:id="rId24"/>
  </p:handoutMasterIdLst>
  <p:sldIdLst>
    <p:sldId id="262" r:id="rId3"/>
    <p:sldId id="261" r:id="rId4"/>
    <p:sldId id="260" r:id="rId5"/>
    <p:sldId id="264" r:id="rId6"/>
    <p:sldId id="265" r:id="rId7"/>
    <p:sldId id="266" r:id="rId8"/>
    <p:sldId id="267" r:id="rId9"/>
    <p:sldId id="271" r:id="rId10"/>
    <p:sldId id="280" r:id="rId11"/>
    <p:sldId id="272" r:id="rId12"/>
    <p:sldId id="273" r:id="rId13"/>
    <p:sldId id="274" r:id="rId14"/>
    <p:sldId id="268" r:id="rId15"/>
    <p:sldId id="275" r:id="rId16"/>
    <p:sldId id="276" r:id="rId17"/>
    <p:sldId id="269" r:id="rId18"/>
    <p:sldId id="278" r:id="rId19"/>
    <p:sldId id="279" r:id="rId20"/>
    <p:sldId id="270" r:id="rId21"/>
    <p:sldId id="259" r:id="rId2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A6C"/>
    <a:srgbClr val="283264"/>
    <a:srgbClr val="737A7C"/>
    <a:srgbClr val="05548D"/>
    <a:srgbClr val="053061"/>
    <a:srgbClr val="323B66"/>
    <a:srgbClr val="FFDD4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9" autoAdjust="0"/>
    <p:restoredTop sz="94707" autoAdjust="0"/>
  </p:normalViewPr>
  <p:slideViewPr>
    <p:cSldViewPr>
      <p:cViewPr>
        <p:scale>
          <a:sx n="100" d="100"/>
          <a:sy n="100" d="100"/>
        </p:scale>
        <p:origin x="-23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1944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AA3645-CF4A-41D6-988A-7022FAB2385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619E337-E452-485C-8C17-900F79D6C0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8C404-CC5A-46B4-A1E2-F81B58D99698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FC1B5-DD3A-4A50-A49B-87535B9E5EFA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6850" y="930275"/>
            <a:ext cx="1981200" cy="49450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0075" y="930275"/>
            <a:ext cx="5794375" cy="49450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276C5-2F65-40F7-A486-DA9369108A9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55688-B222-43F2-B002-83894B1DDE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42BCC-8C5D-4630-A9C1-2323315918E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B7A76-EB67-4977-B30F-0BC2DDAD9DB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AE270-CF52-4115-AF57-39E5DD7989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9D04A-2146-42D7-9371-A3A0C804503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EFB65-0CCA-43C1-A72F-198B24895EA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739D-8171-4F65-8159-5843911D7E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D96ED-ACD5-49F3-A34C-9A6C9E10F0A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A51E2-0FBC-4837-BFEC-46ED986A500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0C107-FC73-43EC-B504-20EA38A89EC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1188" y="1916113"/>
            <a:ext cx="3881437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5025" y="1916113"/>
            <a:ext cx="3883025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8" descr="IRIS Europe II Presentation Foo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54725"/>
            <a:ext cx="91440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930275"/>
            <a:ext cx="7916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Headline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916113"/>
            <a:ext cx="79168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Level 2</a:t>
            </a:r>
          </a:p>
          <a:p>
            <a:pPr lvl="2"/>
            <a:r>
              <a:rPr lang="de-DE" smtClean="0"/>
              <a:t>Level 3</a:t>
            </a:r>
          </a:p>
        </p:txBody>
      </p:sp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3779838" y="6367463"/>
            <a:ext cx="2281237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800">
                <a:solidFill>
                  <a:srgbClr val="003264"/>
                </a:solidFill>
              </a:rPr>
              <a:t>Spolufinancováno Evropskou unií             </a:t>
            </a:r>
          </a:p>
          <a:p>
            <a:pPr algn="ctr">
              <a:spcBef>
                <a:spcPct val="50000"/>
              </a:spcBef>
              <a:defRPr/>
            </a:pPr>
            <a:r>
              <a:rPr lang="cs-CZ" sz="800">
                <a:solidFill>
                  <a:srgbClr val="003264"/>
                </a:solidFill>
              </a:rPr>
              <a:t> </a:t>
            </a:r>
            <a:r>
              <a:rPr lang="en-GB" sz="800">
                <a:solidFill>
                  <a:srgbClr val="003264"/>
                </a:solidFill>
              </a:rPr>
              <a:t>(EC / DG-TREN / TEN-T)</a:t>
            </a: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1936750" y="6497638"/>
            <a:ext cx="13398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de-DE" sz="800" b="1">
                <a:solidFill>
                  <a:srgbClr val="1E3A6C"/>
                </a:solidFill>
              </a:rPr>
              <a:t>©</a:t>
            </a:r>
            <a:r>
              <a:rPr lang="de-DE" sz="800">
                <a:solidFill>
                  <a:srgbClr val="1E3A6C"/>
                </a:solidFill>
              </a:rPr>
              <a:t> IRIS Europe II  </a:t>
            </a:r>
            <a:r>
              <a:rPr lang="de-DE" sz="800" b="1">
                <a:solidFill>
                  <a:srgbClr val="1E3A6C"/>
                </a:solidFill>
              </a:rPr>
              <a:t>I </a:t>
            </a:r>
            <a:r>
              <a:rPr lang="de-DE" sz="800">
                <a:solidFill>
                  <a:srgbClr val="1E3A6C"/>
                </a:solidFill>
              </a:rPr>
              <a:t> </a:t>
            </a:r>
            <a:fld id="{64C65EBA-CDDB-4460-B63B-212A8388A9F2}" type="slidenum">
              <a:rPr lang="en-GB" sz="800">
                <a:solidFill>
                  <a:srgbClr val="1E3A6C"/>
                </a:solidFill>
              </a:rPr>
              <a:pPr>
                <a:defRPr/>
              </a:pPr>
              <a:t>‹#›</a:t>
            </a:fld>
            <a:endParaRPr lang="en-GB" sz="800">
              <a:solidFill>
                <a:srgbClr val="1E3A6C"/>
              </a:solidFill>
            </a:endParaRPr>
          </a:p>
        </p:txBody>
      </p:sp>
      <p:pic>
        <p:nvPicPr>
          <p:cNvPr id="3079" name="Picture 26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68838" y="6067425"/>
            <a:ext cx="46831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1E3A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 sz="2400">
          <a:solidFill>
            <a:srgbClr val="1E3A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E3A7C"/>
        </a:buClr>
        <a:buChar char="•"/>
        <a:defRPr>
          <a:solidFill>
            <a:srgbClr val="1E3A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737A7C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A88DD7-2666-42A0-AC7E-57349E6EDB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sladek@kybertec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6DE067-65D6-4CA2-B071-49F5E0C3FE8B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6147" name="Rectangle 37"/>
          <p:cNvSpPr>
            <a:spLocks noChangeArrowheads="1"/>
          </p:cNvSpPr>
          <p:nvPr/>
        </p:nvSpPr>
        <p:spPr bwMode="auto">
          <a:xfrm rot="5400000">
            <a:off x="2533650" y="247650"/>
            <a:ext cx="4076700" cy="9144000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6148" name="Text Box 17"/>
          <p:cNvSpPr txBox="1">
            <a:spLocks noChangeArrowheads="1"/>
          </p:cNvSpPr>
          <p:nvPr/>
        </p:nvSpPr>
        <p:spPr bwMode="auto">
          <a:xfrm>
            <a:off x="2268538" y="3095625"/>
            <a:ext cx="525621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600" b="1">
                <a:solidFill>
                  <a:schemeClr val="bg1"/>
                </a:solidFill>
              </a:rPr>
              <a:t>IRIS Europe II </a:t>
            </a:r>
            <a:endParaRPr lang="cs-CZ" sz="26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cs-CZ" sz="2600" b="1">
                <a:solidFill>
                  <a:schemeClr val="bg1"/>
                </a:solidFill>
              </a:rPr>
              <a:t>Aktualizace systému ERI zpráv v rámci LAVDIS – přechod na novou verzi standardu</a:t>
            </a:r>
          </a:p>
          <a:p>
            <a:pPr>
              <a:spcBef>
                <a:spcPct val="50000"/>
              </a:spcBef>
            </a:pPr>
            <a:r>
              <a:rPr lang="cs-CZ" sz="2600" b="1">
                <a:solidFill>
                  <a:schemeClr val="bg1"/>
                </a:solidFill>
              </a:rPr>
              <a:t>výrobní výbor 14. 10. 2010</a:t>
            </a:r>
            <a:endParaRPr lang="en-GB" sz="2600" b="1">
              <a:solidFill>
                <a:schemeClr val="bg1"/>
              </a:solidFill>
            </a:endParaRPr>
          </a:p>
        </p:txBody>
      </p:sp>
      <p:pic>
        <p:nvPicPr>
          <p:cNvPr id="6149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2363" y="5764213"/>
            <a:ext cx="81121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20"/>
          <p:cNvSpPr txBox="1">
            <a:spLocks noChangeArrowheads="1"/>
          </p:cNvSpPr>
          <p:nvPr/>
        </p:nvSpPr>
        <p:spPr bwMode="auto">
          <a:xfrm>
            <a:off x="2268538" y="6381750"/>
            <a:ext cx="278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>
                <a:solidFill>
                  <a:schemeClr val="bg1"/>
                </a:solidFill>
              </a:rPr>
              <a:t>Spolufinancováno Evropskou unií </a:t>
            </a:r>
            <a:r>
              <a:rPr lang="en-GB" sz="1000" b="1">
                <a:solidFill>
                  <a:schemeClr val="bg1"/>
                </a:solidFill>
              </a:rPr>
              <a:t>/ DG-TREN / TEN-T</a:t>
            </a:r>
          </a:p>
        </p:txBody>
      </p:sp>
      <p:sp>
        <p:nvSpPr>
          <p:cNvPr id="6151" name="Text Box 21"/>
          <p:cNvSpPr txBox="1">
            <a:spLocks noChangeArrowheads="1"/>
          </p:cNvSpPr>
          <p:nvPr/>
        </p:nvSpPr>
        <p:spPr bwMode="auto">
          <a:xfrm>
            <a:off x="5940425" y="6345238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>
                <a:solidFill>
                  <a:schemeClr val="bg1"/>
                </a:solidFill>
              </a:rPr>
              <a:t>P</a:t>
            </a:r>
            <a:r>
              <a:rPr lang="en-GB" sz="1000" b="1">
                <a:solidFill>
                  <a:schemeClr val="bg1"/>
                </a:solidFill>
              </a:rPr>
              <a:t>roje</a:t>
            </a:r>
            <a:r>
              <a:rPr lang="cs-CZ" sz="1000" b="1">
                <a:solidFill>
                  <a:schemeClr val="bg1"/>
                </a:solidFill>
              </a:rPr>
              <a:t>k</a:t>
            </a:r>
            <a:r>
              <a:rPr lang="en-GB" sz="1000" b="1">
                <a:solidFill>
                  <a:schemeClr val="bg1"/>
                </a:solidFill>
              </a:rPr>
              <a:t>t implemen</a:t>
            </a:r>
            <a:r>
              <a:rPr lang="cs-CZ" sz="1000" b="1">
                <a:solidFill>
                  <a:schemeClr val="bg1"/>
                </a:solidFill>
              </a:rPr>
              <a:t>tován prostřednictvím</a:t>
            </a:r>
            <a:r>
              <a:rPr lang="en-GB" sz="1000" b="1">
                <a:solidFill>
                  <a:schemeClr val="bg1"/>
                </a:solidFill>
              </a:rPr>
              <a:t> IRIS Europe Consortium</a:t>
            </a:r>
          </a:p>
        </p:txBody>
      </p:sp>
      <p:pic>
        <p:nvPicPr>
          <p:cNvPr id="6152" name="Picture 33" descr="IRIS Europe II logo (Fina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488" y="5805488"/>
            <a:ext cx="11049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6450" y="5781675"/>
            <a:ext cx="9382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35" descr="drapeau+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Rectangle 36"/>
          <p:cNvSpPr>
            <a:spLocks noChangeArrowheads="1"/>
          </p:cNvSpPr>
          <p:nvPr/>
        </p:nvSpPr>
        <p:spPr bwMode="auto">
          <a:xfrm>
            <a:off x="0" y="2133600"/>
            <a:ext cx="9144000" cy="684213"/>
          </a:xfrm>
          <a:prstGeom prst="rect">
            <a:avLst/>
          </a:prstGeom>
          <a:solidFill>
            <a:srgbClr val="FFDD4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auto">
          <a:xfrm>
            <a:off x="2843213" y="2276475"/>
            <a:ext cx="34559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/>
              <a:t>TEN-T program</a:t>
            </a:r>
            <a:r>
              <a:rPr lang="cs-CZ" sz="1600" b="1"/>
              <a:t> Evropské unie</a:t>
            </a:r>
            <a:endParaRPr lang="en-GB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ERINOT rozhraní LAVDIS – ADMIN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>
          <a:xfrm>
            <a:off x="4140200" y="1844675"/>
            <a:ext cx="4387850" cy="4030663"/>
          </a:xfrm>
        </p:spPr>
        <p:txBody>
          <a:bodyPr/>
          <a:lstStyle/>
          <a:p>
            <a:pPr lvl="4">
              <a:buFontTx/>
              <a:buNone/>
            </a:pPr>
            <a:r>
              <a:rPr lang="cs-CZ" smtClean="0">
                <a:solidFill>
                  <a:srgbClr val="1E3A6C"/>
                </a:solidFill>
              </a:rPr>
              <a:t>	V dokumentaci uvedeny jednotlivé návrhy obslužných obrazovek</a:t>
            </a:r>
          </a:p>
        </p:txBody>
      </p:sp>
      <p:pic>
        <p:nvPicPr>
          <p:cNvPr id="15364" name="Obrázek 23" descr="OBR_c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773238"/>
            <a:ext cx="284797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cs-CZ" smtClean="0"/>
              <a:t>Minimální požadavky na HW systému  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900113" y="2060575"/>
          <a:ext cx="7343775" cy="2878140"/>
        </p:xfrm>
        <a:graphic>
          <a:graphicData uri="http://schemas.openxmlformats.org/drawingml/2006/table">
            <a:tbl>
              <a:tblPr/>
              <a:tblGrid>
                <a:gridCol w="3311525"/>
                <a:gridCol w="4032250"/>
              </a:tblGrid>
              <a:tr h="41116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HW a SW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Požadavky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OS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Microsoft Windows XP/Vista/7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Procesor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1,7GHz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Paměť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512MB RAM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HDD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volné místo 2GB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Rozlišení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800x600 pixelů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BICS – importní/exportní funkce</a:t>
            </a:r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zajistit integraci ERINOT implementovaného systému s aplikací BICS</a:t>
            </a:r>
          </a:p>
          <a:p>
            <a:endParaRPr lang="cs-CZ" smtClean="0"/>
          </a:p>
          <a:p>
            <a:pPr>
              <a:buFont typeface="Wingdings" pitchFamily="2" charset="2"/>
              <a:buChar char="à"/>
            </a:pPr>
            <a:r>
              <a:rPr lang="cs-CZ" smtClean="0"/>
              <a:t>bude nainstalována aplikace BICS na serveru LAVDIS</a:t>
            </a:r>
          </a:p>
          <a:p>
            <a:pPr>
              <a:buFontTx/>
              <a:buNone/>
            </a:pPr>
            <a:r>
              <a:rPr lang="cs-CZ" smtClean="0">
                <a:sym typeface="Wingdings" pitchFamily="2" charset="2"/>
              </a:rPr>
              <a:t> v</a:t>
            </a:r>
            <a:r>
              <a:rPr lang="cs-CZ" smtClean="0"/>
              <a:t>eškerá funkcionalita bude vycházet z dokumentů:</a:t>
            </a:r>
          </a:p>
          <a:p>
            <a:r>
              <a:rPr lang="cs-CZ" smtClean="0"/>
              <a:t>BICS ERI-Net XML Interface Spec - ENG Versie 1.0g3.pdf</a:t>
            </a:r>
          </a:p>
          <a:p>
            <a:r>
              <a:rPr lang="cs-CZ" smtClean="0"/>
              <a:t>BICS 307 Reference Data.pdf</a:t>
            </a:r>
          </a:p>
          <a:p>
            <a:pPr>
              <a:buFont typeface="Wingdings" pitchFamily="2" charset="2"/>
              <a:buChar char="à"/>
            </a:pP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BICS-ERINOT exportní, </a:t>
            </a:r>
            <a:br>
              <a:rPr lang="cs-CZ" smtClean="0"/>
            </a:br>
            <a:r>
              <a:rPr lang="cs-CZ" smtClean="0"/>
              <a:t>importní scénář</a:t>
            </a:r>
            <a:br>
              <a:rPr lang="cs-CZ" smtClean="0"/>
            </a:br>
            <a:endParaRPr lang="cs-CZ" smtClean="0"/>
          </a:p>
        </p:txBody>
      </p:sp>
      <p:sp>
        <p:nvSpPr>
          <p:cNvPr id="102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cs-CZ" smtClean="0"/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887538" y="2420938"/>
          <a:ext cx="5421312" cy="3024187"/>
        </p:xfrm>
        <a:graphic>
          <a:graphicData uri="http://schemas.openxmlformats.org/presentationml/2006/ole">
            <p:oleObj spid="_x0000_s1026" r:id="rId3" imgW="5200498" imgH="289864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cs-CZ" smtClean="0"/>
              <a:t>Web service - Interface pro ERI-ne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Webové služby prozatím na serverech, se kterými bude komunikováno, nedodržují společnou specifikaci, takže pro použití jejich funkce bude třeba provést dohodu zejména s německou stranou. Tato dohoda je předpokládána na podzim 2010.</a:t>
            </a:r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XML import, export – datový model</a:t>
            </a:r>
          </a:p>
        </p:txBody>
      </p:sp>
      <p:sp>
        <p:nvSpPr>
          <p:cNvPr id="205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1979613" y="2133600"/>
          <a:ext cx="5219700" cy="3457575"/>
        </p:xfrm>
        <a:graphic>
          <a:graphicData uri="http://schemas.openxmlformats.org/presentationml/2006/ole">
            <p:oleObj spid="_x0000_s2050" r:id="rId3" imgW="6727546" imgH="444947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cs-CZ" smtClean="0"/>
              <a:t>BICS – shrnutí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Komunikace s modulem BICS bude provedena pomocí konverzních utilit BICS, které zajišťují konverzi směrem do/z ERINOT systému. Veškerá implementace bude těmto BICS specifikacemi popsanými normou, odpovídat.</a:t>
            </a:r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cs-CZ" smtClean="0"/>
              <a:t>Stav implementace nové verze</a:t>
            </a:r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>
          <a:xfrm>
            <a:off x="611188" y="1916113"/>
            <a:ext cx="7848600" cy="3889375"/>
          </a:xfrm>
        </p:spPr>
        <p:txBody>
          <a:bodyPr/>
          <a:lstStyle/>
          <a:p>
            <a:pPr lvl="1"/>
            <a:r>
              <a:rPr lang="cs-CZ" dirty="0" smtClean="0"/>
              <a:t>Změny datového modelu – </a:t>
            </a:r>
            <a:r>
              <a:rPr lang="cs-CZ" b="1" dirty="0" smtClean="0"/>
              <a:t>75 </a:t>
            </a:r>
            <a:r>
              <a:rPr lang="en-US" b="1" dirty="0" smtClean="0"/>
              <a:t>%</a:t>
            </a:r>
            <a:endParaRPr lang="cs-CZ" b="1" dirty="0" smtClean="0"/>
          </a:p>
          <a:p>
            <a:pPr lvl="1"/>
            <a:r>
              <a:rPr lang="cs-CZ" dirty="0" smtClean="0"/>
              <a:t>Změny databázových struktur</a:t>
            </a:r>
            <a:r>
              <a:rPr lang="en-US" dirty="0" smtClean="0"/>
              <a:t> – </a:t>
            </a:r>
            <a:r>
              <a:rPr lang="cs-CZ" b="1" dirty="0" smtClean="0"/>
              <a:t>7</a:t>
            </a:r>
            <a:r>
              <a:rPr lang="en-US" b="1" dirty="0" smtClean="0"/>
              <a:t>0%</a:t>
            </a:r>
            <a:endParaRPr lang="cs-CZ" b="1" dirty="0" smtClean="0"/>
          </a:p>
          <a:p>
            <a:pPr lvl="1"/>
            <a:r>
              <a:rPr lang="cs-CZ" dirty="0" smtClean="0"/>
              <a:t>Změny podpůrných struktur – XSD, </a:t>
            </a:r>
            <a:r>
              <a:rPr lang="cs-CZ" dirty="0" err="1" smtClean="0"/>
              <a:t>XML</a:t>
            </a:r>
            <a:r>
              <a:rPr lang="en-US" dirty="0" smtClean="0"/>
              <a:t> – </a:t>
            </a:r>
            <a:r>
              <a:rPr lang="cs-CZ" b="1" dirty="0" smtClean="0"/>
              <a:t>100</a:t>
            </a:r>
            <a:r>
              <a:rPr lang="en-US" b="1" dirty="0" smtClean="0"/>
              <a:t>%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Změny vizuálního rozhraní</a:t>
            </a:r>
            <a:r>
              <a:rPr lang="en-US" dirty="0" smtClean="0"/>
              <a:t> – </a:t>
            </a:r>
            <a:r>
              <a:rPr lang="en-US" b="1" dirty="0" smtClean="0"/>
              <a:t>20 %</a:t>
            </a:r>
            <a:endParaRPr lang="cs-CZ" b="1" dirty="0" smtClean="0"/>
          </a:p>
          <a:p>
            <a:pPr lvl="1"/>
            <a:r>
              <a:rPr lang="cs-CZ" dirty="0" smtClean="0"/>
              <a:t>Změny vstupně výstupního rozhraní pro </a:t>
            </a:r>
            <a:r>
              <a:rPr lang="cs-CZ" dirty="0" err="1" smtClean="0"/>
              <a:t>ERI</a:t>
            </a:r>
            <a:r>
              <a:rPr lang="cs-CZ" dirty="0" smtClean="0"/>
              <a:t> </a:t>
            </a:r>
            <a:r>
              <a:rPr lang="cs-CZ" dirty="0" smtClean="0"/>
              <a:t>jiných </a:t>
            </a:r>
            <a:r>
              <a:rPr lang="cs-CZ" dirty="0" smtClean="0"/>
              <a:t>poskytovatelů (</a:t>
            </a:r>
            <a:r>
              <a:rPr lang="cs-CZ" dirty="0" err="1" smtClean="0"/>
              <a:t>ELWIS</a:t>
            </a:r>
            <a:r>
              <a:rPr lang="cs-CZ" dirty="0" smtClean="0"/>
              <a:t>)</a:t>
            </a:r>
            <a:r>
              <a:rPr lang="en-US" dirty="0" smtClean="0"/>
              <a:t> – </a:t>
            </a:r>
            <a:r>
              <a:rPr lang="en-US" b="1" dirty="0" smtClean="0"/>
              <a:t>10 </a:t>
            </a:r>
            <a:r>
              <a:rPr lang="en-US" b="1" dirty="0" smtClean="0"/>
              <a:t>%</a:t>
            </a:r>
            <a:endParaRPr lang="cs-CZ" b="1" dirty="0" smtClean="0"/>
          </a:p>
          <a:p>
            <a:pPr lvl="1"/>
            <a:r>
              <a:rPr lang="cs-CZ" dirty="0" smtClean="0"/>
              <a:t>Implementace </a:t>
            </a:r>
            <a:r>
              <a:rPr lang="cs-CZ" dirty="0" err="1" smtClean="0"/>
              <a:t>BICS</a:t>
            </a:r>
            <a:r>
              <a:rPr lang="cs-CZ" dirty="0" smtClean="0"/>
              <a:t> </a:t>
            </a:r>
            <a:r>
              <a:rPr lang="cs-CZ" b="1" dirty="0" smtClean="0"/>
              <a:t>– 10 </a:t>
            </a:r>
            <a:r>
              <a:rPr lang="en-US" b="1" dirty="0" smtClean="0"/>
              <a:t>%</a:t>
            </a:r>
            <a:endParaRPr lang="cs-CZ" b="1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916863" cy="647700"/>
          </a:xfrm>
        </p:spPr>
        <p:txBody>
          <a:bodyPr/>
          <a:lstStyle/>
          <a:p>
            <a:r>
              <a:rPr lang="en-US" smtClean="0"/>
              <a:t>Zprovoz</a:t>
            </a:r>
            <a:r>
              <a:rPr lang="cs-CZ" smtClean="0"/>
              <a:t>ňování ERI II – aktuální stav</a:t>
            </a:r>
          </a:p>
        </p:txBody>
      </p:sp>
      <p:sp>
        <p:nvSpPr>
          <p:cNvPr id="21507" name="Obdélník 4"/>
          <p:cNvSpPr>
            <a:spLocks noChangeArrowheads="1"/>
          </p:cNvSpPr>
          <p:nvPr/>
        </p:nvSpPr>
        <p:spPr bwMode="auto">
          <a:xfrm>
            <a:off x="684213" y="1589088"/>
            <a:ext cx="77041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Arial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Je zprovozněn </a:t>
            </a:r>
            <a:r>
              <a:rPr lang="cs-CZ" dirty="0" smtClean="0">
                <a:solidFill>
                  <a:srgbClr val="1E3A6C"/>
                </a:solidFill>
              </a:rPr>
              <a:t>separátní </a:t>
            </a:r>
            <a:r>
              <a:rPr lang="cs-CZ" dirty="0">
                <a:solidFill>
                  <a:srgbClr val="1E3A6C"/>
                </a:solidFill>
              </a:rPr>
              <a:t>server pro testování </a:t>
            </a:r>
            <a:r>
              <a:rPr lang="cs-CZ" dirty="0" err="1">
                <a:solidFill>
                  <a:srgbClr val="1E3A6C"/>
                </a:solidFill>
              </a:rPr>
              <a:t>ERI</a:t>
            </a:r>
            <a:r>
              <a:rPr lang="cs-CZ" dirty="0">
                <a:solidFill>
                  <a:srgbClr val="1E3A6C"/>
                </a:solidFill>
              </a:rPr>
              <a:t> II</a:t>
            </a:r>
          </a:p>
          <a:p>
            <a:pPr lvl="1">
              <a:buFont typeface="Arial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Server je oddělen od ostatní infrastruktury </a:t>
            </a:r>
            <a:r>
              <a:rPr lang="cs-CZ" dirty="0" err="1">
                <a:solidFill>
                  <a:srgbClr val="1E3A6C"/>
                </a:solidFill>
              </a:rPr>
              <a:t>Lavdis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Bude rozeslán přístup na tento server </a:t>
            </a:r>
            <a:r>
              <a:rPr lang="en-US" dirty="0">
                <a:solidFill>
                  <a:srgbClr val="1E3A6C"/>
                </a:solidFill>
              </a:rPr>
              <a:t>(</a:t>
            </a:r>
            <a:r>
              <a:rPr lang="en-US" dirty="0" err="1">
                <a:solidFill>
                  <a:srgbClr val="1E3A6C"/>
                </a:solidFill>
              </a:rPr>
              <a:t>sou</a:t>
            </a:r>
            <a:r>
              <a:rPr lang="cs-CZ" dirty="0">
                <a:solidFill>
                  <a:srgbClr val="1E3A6C"/>
                </a:solidFill>
              </a:rPr>
              <a:t>část zápisu výrobního výboru</a:t>
            </a:r>
            <a:r>
              <a:rPr lang="en-US" dirty="0">
                <a:solidFill>
                  <a:srgbClr val="1E3A6C"/>
                </a:solidFill>
              </a:rPr>
              <a:t> </a:t>
            </a:r>
            <a:r>
              <a:rPr lang="cs-CZ" dirty="0">
                <a:solidFill>
                  <a:srgbClr val="1E3A6C"/>
                </a:solidFill>
              </a:rPr>
              <a:t>+ </a:t>
            </a:r>
            <a:r>
              <a:rPr lang="cs-CZ" dirty="0" err="1">
                <a:solidFill>
                  <a:srgbClr val="1E3A6C"/>
                </a:solidFill>
              </a:rPr>
              <a:t>HelpDesk</a:t>
            </a:r>
            <a:r>
              <a:rPr lang="en-US" dirty="0">
                <a:solidFill>
                  <a:srgbClr val="1E3A6C"/>
                </a:solidFill>
              </a:rPr>
              <a:t>)</a:t>
            </a: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charset="0"/>
              <a:buChar char="•"/>
            </a:pPr>
            <a:endParaRPr lang="cs-CZ" dirty="0">
              <a:solidFill>
                <a:srgbClr val="1E3A6C"/>
              </a:solidFill>
            </a:endParaRPr>
          </a:p>
          <a:p>
            <a:pPr lvl="1">
              <a:buFont typeface="Arial" charset="0"/>
              <a:buChar char="•"/>
            </a:pPr>
            <a:r>
              <a:rPr lang="cs-CZ" dirty="0">
                <a:solidFill>
                  <a:srgbClr val="1E3A6C"/>
                </a:solidFill>
              </a:rPr>
              <a:t> Na </a:t>
            </a:r>
            <a:r>
              <a:rPr lang="cs-CZ" dirty="0" err="1">
                <a:solidFill>
                  <a:srgbClr val="1E3A6C"/>
                </a:solidFill>
              </a:rPr>
              <a:t>Helpdesku</a:t>
            </a:r>
            <a:r>
              <a:rPr lang="cs-CZ" dirty="0">
                <a:solidFill>
                  <a:srgbClr val="1E3A6C"/>
                </a:solidFill>
              </a:rPr>
              <a:t> – příslušná sekce</a:t>
            </a:r>
          </a:p>
          <a:p>
            <a:pPr lvl="1">
              <a:buFontTx/>
              <a:buChar char="-"/>
            </a:pPr>
            <a:endParaRPr lang="cs-CZ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</a:t>
            </a:r>
            <a:r>
              <a:rPr lang="cs-CZ" dirty="0" smtClean="0"/>
              <a:t>řešení</a:t>
            </a:r>
            <a:endParaRPr lang="cs-CZ" dirty="0" smtClean="0"/>
          </a:p>
        </p:txBody>
      </p:sp>
      <p:sp>
        <p:nvSpPr>
          <p:cNvPr id="22531" name="Zástupný symbol pro obsah 2"/>
          <p:cNvSpPr>
            <a:spLocks noGrp="1"/>
          </p:cNvSpPr>
          <p:nvPr>
            <p:ph idx="1"/>
          </p:nvPr>
        </p:nvSpPr>
        <p:spPr>
          <a:xfrm>
            <a:off x="611560" y="1772816"/>
            <a:ext cx="7916862" cy="3671193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Komunikace s německou stranou – výměna </a:t>
            </a:r>
            <a:r>
              <a:rPr lang="cs-CZ" dirty="0" err="1" smtClean="0"/>
              <a:t>ERI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Komunikace s </a:t>
            </a:r>
            <a:r>
              <a:rPr lang="cs-CZ" dirty="0" err="1" smtClean="0"/>
              <a:t>BICS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Po testování najít přepravce využívajícího uvedenou infrastrukturu pro testy.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8813" y="4643438"/>
            <a:ext cx="6400800" cy="863600"/>
          </a:xfrm>
          <a:noFill/>
        </p:spPr>
        <p:txBody>
          <a:bodyPr/>
          <a:lstStyle/>
          <a:p>
            <a:pPr marL="0" indent="0" algn="r" eaLnBrk="1" hangingPunct="1">
              <a:buFontTx/>
              <a:buNone/>
            </a:pPr>
            <a:r>
              <a:rPr lang="cs-CZ" sz="1800" smtClean="0">
                <a:solidFill>
                  <a:srgbClr val="053061"/>
                </a:solidFill>
              </a:rPr>
              <a:t>Ing. Oto Sládek, Ph.D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2781300"/>
            <a:ext cx="7772400" cy="2027238"/>
          </a:xfrm>
          <a:noFill/>
        </p:spPr>
        <p:txBody>
          <a:bodyPr/>
          <a:lstStyle/>
          <a:p>
            <a:pPr eaLnBrk="1" hangingPunct="1"/>
            <a:r>
              <a:rPr lang="en-GB" sz="4000" dirty="0" smtClean="0">
                <a:solidFill>
                  <a:srgbClr val="323B66"/>
                </a:solidFill>
              </a:rPr>
              <a:t>IRIS Europe II</a:t>
            </a:r>
            <a:r>
              <a:rPr lang="cs-CZ" sz="4000" dirty="0" smtClean="0">
                <a:solidFill>
                  <a:srgbClr val="323B66"/>
                </a:solidFill>
              </a:rPr>
              <a:t/>
            </a:r>
            <a:br>
              <a:rPr lang="cs-CZ" sz="4000" dirty="0" smtClean="0">
                <a:solidFill>
                  <a:srgbClr val="323B66"/>
                </a:solidFill>
              </a:rPr>
            </a:br>
            <a:r>
              <a:rPr lang="en-GB" sz="2000" dirty="0" smtClean="0">
                <a:solidFill>
                  <a:srgbClr val="323B66"/>
                </a:solidFill>
                <a:sym typeface="Wingdings" pitchFamily="2" charset="2"/>
              </a:rPr>
              <a:t></a:t>
            </a:r>
            <a:r>
              <a:rPr lang="cs-CZ" sz="2000" dirty="0" smtClean="0">
                <a:solidFill>
                  <a:srgbClr val="323B66"/>
                </a:solidFill>
                <a:sym typeface="Wingdings" pitchFamily="2" charset="2"/>
              </a:rPr>
              <a:t> Aktualizace systému </a:t>
            </a:r>
            <a:r>
              <a:rPr lang="cs-CZ" sz="2000" dirty="0" err="1" smtClean="0">
                <a:solidFill>
                  <a:srgbClr val="323B66"/>
                </a:solidFill>
                <a:sym typeface="Wingdings" pitchFamily="2" charset="2"/>
              </a:rPr>
              <a:t>ERI</a:t>
            </a:r>
            <a:r>
              <a:rPr lang="cs-CZ" sz="2000" dirty="0" smtClean="0">
                <a:solidFill>
                  <a:srgbClr val="323B66"/>
                </a:solidFill>
                <a:sym typeface="Wingdings" pitchFamily="2" charset="2"/>
              </a:rPr>
              <a:t> </a:t>
            </a:r>
            <a:r>
              <a:rPr lang="cs-CZ" sz="2000" dirty="0" smtClean="0">
                <a:solidFill>
                  <a:srgbClr val="323B66"/>
                </a:solidFill>
                <a:sym typeface="Wingdings" pitchFamily="2" charset="2"/>
              </a:rPr>
              <a:t>2 zpráv </a:t>
            </a:r>
            <a:r>
              <a:rPr lang="cs-CZ" sz="2000" dirty="0" smtClean="0">
                <a:solidFill>
                  <a:srgbClr val="323B66"/>
                </a:solidFill>
                <a:sym typeface="Wingdings" pitchFamily="2" charset="2"/>
              </a:rPr>
              <a:t>v rámci </a:t>
            </a:r>
            <a:r>
              <a:rPr lang="cs-CZ" sz="2000" dirty="0" err="1" smtClean="0">
                <a:solidFill>
                  <a:srgbClr val="323B66"/>
                </a:solidFill>
                <a:sym typeface="Wingdings" pitchFamily="2" charset="2"/>
              </a:rPr>
              <a:t>LAVDIS</a:t>
            </a:r>
            <a:endParaRPr lang="en-GB" sz="2000" dirty="0" smtClean="0">
              <a:solidFill>
                <a:srgbClr val="323B66"/>
              </a:solidFill>
            </a:endParaRPr>
          </a:p>
        </p:txBody>
      </p:sp>
      <p:pic>
        <p:nvPicPr>
          <p:cNvPr id="7172" name="Picture 16" descr="IRIS Europe II logo (Fina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36258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8" descr="IRIS Europe II banner (Fina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4200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 descr="C:\doc\Iveta\logo_kybertec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836712"/>
            <a:ext cx="4002355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title"/>
          </p:nvPr>
        </p:nvSpPr>
        <p:spPr>
          <a:xfrm>
            <a:off x="611188" y="1916113"/>
            <a:ext cx="7921625" cy="3025775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cs-CZ" smtClean="0">
                <a:latin typeface="TradeGothic LT CondEighteen" pitchFamily="50" charset="0"/>
              </a:rPr>
              <a:t>Ing.Oto Sládek, Ph.D.</a:t>
            </a:r>
            <a:r>
              <a:rPr lang="en-GB" smtClean="0"/>
              <a:t/>
            </a:r>
            <a:br>
              <a:rPr lang="en-GB" smtClean="0"/>
            </a:br>
            <a:r>
              <a:rPr lang="cs-CZ" sz="1800" smtClean="0">
                <a:latin typeface="TradeGothic LT CondEighteen" pitchFamily="50" charset="0"/>
              </a:rPr>
              <a:t>Kybertec, s.r.o.</a:t>
            </a:r>
            <a:r>
              <a:rPr lang="en-GB" sz="1800" smtClean="0">
                <a:latin typeface="TradeGothic LT CondEighteen" pitchFamily="50" charset="0"/>
              </a:rPr>
              <a:t/>
            </a:r>
            <a:br>
              <a:rPr lang="en-GB" sz="1800" smtClean="0">
                <a:latin typeface="TradeGothic LT CondEighteen" pitchFamily="50" charset="0"/>
              </a:rPr>
            </a:br>
            <a:r>
              <a:rPr lang="cs-CZ" sz="1800" smtClean="0">
                <a:latin typeface="TradeGothic LT CondEighteen" pitchFamily="50" charset="0"/>
              </a:rPr>
              <a:t>e-mail: </a:t>
            </a:r>
            <a:r>
              <a:rPr lang="cs-CZ" sz="1800" smtClean="0">
                <a:latin typeface="TradeGothic LT CondEighteen" pitchFamily="50" charset="0"/>
                <a:hlinkClick r:id="rId3"/>
              </a:rPr>
              <a:t>sladek@kybertec.com</a:t>
            </a:r>
            <a:endParaRPr lang="en-GB" sz="1800" smtClean="0">
              <a:latin typeface="TradeGothic LT CondEighteen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1"/>
          <p:cNvSpPr>
            <a:spLocks noGrp="1" noChangeArrowheads="1"/>
          </p:cNvSpPr>
          <p:nvPr>
            <p:ph type="title"/>
          </p:nvPr>
        </p:nvSpPr>
        <p:spPr>
          <a:xfrm>
            <a:off x="758825" y="333375"/>
            <a:ext cx="7916863" cy="647700"/>
          </a:xfrm>
          <a:noFill/>
        </p:spPr>
        <p:txBody>
          <a:bodyPr/>
          <a:lstStyle/>
          <a:p>
            <a:pPr algn="r" eaLnBrk="1" hangingPunct="1"/>
            <a:r>
              <a:rPr lang="cs-CZ" smtClean="0"/>
              <a:t>Obsah dokumentace projektu</a:t>
            </a:r>
            <a:endParaRPr lang="de-DE" smtClean="0"/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144588"/>
            <a:ext cx="7932738" cy="4587875"/>
          </a:xfrm>
          <a:noFill/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cs-CZ" dirty="0" smtClean="0"/>
              <a:t>Analýza rozdílů formátu </a:t>
            </a:r>
            <a:r>
              <a:rPr lang="cs-CZ" dirty="0" err="1" smtClean="0"/>
              <a:t>ERINOT</a:t>
            </a:r>
            <a:r>
              <a:rPr lang="cs-CZ" dirty="0" smtClean="0"/>
              <a:t> 1.0 </a:t>
            </a:r>
            <a:r>
              <a:rPr lang="cs-CZ" dirty="0" err="1" smtClean="0"/>
              <a:t>XML</a:t>
            </a:r>
            <a:r>
              <a:rPr lang="cs-CZ" dirty="0" smtClean="0"/>
              <a:t> a formátu 2.0</a:t>
            </a:r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Analýza rozsahu a formy změn datového modelu databází </a:t>
            </a:r>
            <a:r>
              <a:rPr lang="cs-CZ" dirty="0" err="1" smtClean="0"/>
              <a:t>LAVDIS</a:t>
            </a:r>
            <a:endParaRPr lang="cs-CZ" dirty="0" smtClean="0"/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Návrh úpravy datového modelu databází </a:t>
            </a:r>
            <a:r>
              <a:rPr lang="cs-CZ" dirty="0" err="1" smtClean="0"/>
              <a:t>LAVDIS</a:t>
            </a:r>
            <a:endParaRPr lang="cs-CZ" dirty="0" smtClean="0"/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Návrh úprav vizuálního rozhraní</a:t>
            </a:r>
          </a:p>
          <a:p>
            <a:pPr eaLnBrk="1" hangingPunct="1">
              <a:lnSpc>
                <a:spcPct val="150000"/>
              </a:lnSpc>
            </a:pPr>
            <a:r>
              <a:rPr lang="cs-CZ" dirty="0" smtClean="0"/>
              <a:t>Úprava datového modelu a systému </a:t>
            </a:r>
            <a:r>
              <a:rPr lang="cs-CZ" dirty="0" err="1" smtClean="0"/>
              <a:t>LAVDIS</a:t>
            </a:r>
            <a:r>
              <a:rPr lang="cs-CZ" dirty="0" smtClean="0"/>
              <a:t> pro zpracování zpráv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Analýza rozdílů formátu ERINOT 1.0 </a:t>
            </a:r>
            <a:br>
              <a:rPr lang="cs-CZ" smtClean="0"/>
            </a:br>
            <a:r>
              <a:rPr lang="cs-CZ" smtClean="0"/>
              <a:t>XML a formátu 2.0</a:t>
            </a:r>
            <a:br>
              <a:rPr lang="cs-CZ" smtClean="0"/>
            </a:br>
            <a:endParaRPr lang="cs-CZ" smtClean="0"/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porovnání příslušných XML/XSD souborů</a:t>
            </a:r>
          </a:p>
          <a:p>
            <a:r>
              <a:rPr lang="cs-CZ" smtClean="0"/>
              <a:t>definice funkcionalit, které v současnosti implementovány nejsou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0473">
            <a:off x="4003451" y="3018066"/>
            <a:ext cx="5024385" cy="318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Analýza rozsahu a formy změn </a:t>
            </a:r>
            <a:br>
              <a:rPr lang="cs-CZ" smtClean="0"/>
            </a:br>
            <a:r>
              <a:rPr lang="cs-CZ" smtClean="0"/>
              <a:t>datového modelu databází LAVDIS</a:t>
            </a:r>
            <a:br>
              <a:rPr lang="cs-CZ" smtClean="0"/>
            </a:br>
            <a:endParaRPr lang="cs-CZ" smtClean="0"/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popis aktuální datové struktury systému a další nutné změny, aby byla zajištěna kompatibilita s novou verzí ERINOT zpráv</a:t>
            </a:r>
          </a:p>
          <a:p>
            <a:endParaRPr lang="cs-CZ" smtClean="0"/>
          </a:p>
          <a:p>
            <a:pPr>
              <a:buFontTx/>
              <a:buNone/>
            </a:pPr>
            <a:r>
              <a:rPr lang="cs-CZ" smtClean="0">
                <a:sym typeface="Wingdings" pitchFamily="2" charset="2"/>
              </a:rPr>
              <a:t> komentovaná verze XSD šablony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Návrh úpravy datového modelu </a:t>
            </a:r>
            <a:br>
              <a:rPr lang="cs-CZ" smtClean="0"/>
            </a:br>
            <a:r>
              <a:rPr lang="cs-CZ" smtClean="0"/>
              <a:t>databází LAVDIS</a:t>
            </a:r>
            <a:br>
              <a:rPr lang="cs-CZ" smtClean="0"/>
            </a:br>
            <a:endParaRPr lang="cs-CZ" smtClean="0"/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>
          <a:xfrm>
            <a:off x="539750" y="1773238"/>
            <a:ext cx="7916863" cy="3959225"/>
          </a:xfrm>
        </p:spPr>
        <p:txBody>
          <a:bodyPr/>
          <a:lstStyle/>
          <a:p>
            <a:pPr marL="342900" lvl="1" indent="-342900"/>
            <a:r>
              <a:rPr lang="cs-CZ" dirty="0" smtClean="0"/>
              <a:t>Obecně k typům zpráv</a:t>
            </a:r>
          </a:p>
          <a:p>
            <a:pPr marL="342900" lvl="1" indent="-342900"/>
            <a:r>
              <a:rPr lang="cs-CZ" dirty="0" smtClean="0"/>
              <a:t>Příjem zpráv</a:t>
            </a:r>
          </a:p>
          <a:p>
            <a:pPr marL="342900" lvl="1" indent="-342900"/>
            <a:r>
              <a:rPr lang="cs-CZ" dirty="0" smtClean="0"/>
              <a:t>Odesílání zpráv</a:t>
            </a:r>
          </a:p>
          <a:p>
            <a:pPr marL="342900" lvl="1" indent="-342900"/>
            <a:r>
              <a:rPr lang="cs-CZ" dirty="0" smtClean="0"/>
              <a:t>Specifikace testovacího provozu včetně akceptačních testů</a:t>
            </a:r>
          </a:p>
          <a:p>
            <a:pPr marL="342900" lvl="1" indent="-342900"/>
            <a:r>
              <a:rPr lang="cs-CZ" dirty="0" smtClean="0"/>
              <a:t>Změny pro systém PLAVBA</a:t>
            </a:r>
          </a:p>
          <a:p>
            <a:r>
              <a:rPr lang="cs-CZ" dirty="0" smtClean="0"/>
              <a:t>Předpokládaný plán najíždění </a:t>
            </a:r>
          </a:p>
          <a:p>
            <a:r>
              <a:rPr lang="cs-CZ" dirty="0" smtClean="0"/>
              <a:t>Návrh úprav vizuálního rozhraní</a:t>
            </a:r>
          </a:p>
          <a:p>
            <a:endParaRPr lang="cs-CZ" dirty="0" smtClean="0"/>
          </a:p>
        </p:txBody>
      </p:sp>
      <p:pic>
        <p:nvPicPr>
          <p:cNvPr id="12292" name="Obrázek 24" descr="AKCEPTACNI_TESTY_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229225"/>
            <a:ext cx="8748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Obrázek 1" descr="obr.2.jpg"/>
          <p:cNvPicPr>
            <a:picLocks noChangeAspect="1" noChangeArrowheads="1"/>
          </p:cNvPicPr>
          <p:nvPr/>
        </p:nvPicPr>
        <p:blipFill>
          <a:blip r:embed="rId2" cstate="print"/>
          <a:srcRect l="3586"/>
          <a:stretch>
            <a:fillRect/>
          </a:stretch>
        </p:blipFill>
        <p:spPr bwMode="auto">
          <a:xfrm rot="329451">
            <a:off x="4881563" y="2286000"/>
            <a:ext cx="43561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Návrh úprav vizuálního rozhraní</a:t>
            </a:r>
          </a:p>
        </p:txBody>
      </p:sp>
      <p:sp>
        <p:nvSpPr>
          <p:cNvPr id="1331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části, které budou upraveny byly vyznačeny v dokumentaci</a:t>
            </a:r>
          </a:p>
        </p:txBody>
      </p:sp>
      <p:sp>
        <p:nvSpPr>
          <p:cNvPr id="13317" name="Obdélník 5"/>
          <p:cNvSpPr>
            <a:spLocks noChangeArrowheads="1"/>
          </p:cNvSpPr>
          <p:nvPr/>
        </p:nvSpPr>
        <p:spPr bwMode="auto">
          <a:xfrm>
            <a:off x="250825" y="2924175"/>
            <a:ext cx="51133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800" dirty="0"/>
              <a:t>1 – v této části bude přidán v jednotlivých částech </a:t>
            </a:r>
            <a:r>
              <a:rPr lang="cs-CZ" sz="1800" dirty="0" err="1"/>
              <a:t>submenu</a:t>
            </a:r>
            <a:r>
              <a:rPr lang="cs-CZ" sz="1800" dirty="0"/>
              <a:t> odkaz na </a:t>
            </a:r>
            <a:r>
              <a:rPr lang="cs-CZ" sz="1800" dirty="0" err="1"/>
              <a:t>ERINOT</a:t>
            </a:r>
            <a:r>
              <a:rPr lang="cs-CZ" sz="1800" dirty="0"/>
              <a:t> zprávy.</a:t>
            </a:r>
          </a:p>
          <a:p>
            <a:endParaRPr lang="cs-CZ" sz="1800" dirty="0"/>
          </a:p>
          <a:p>
            <a:r>
              <a:rPr lang="cs-CZ" sz="1800" dirty="0"/>
              <a:t>2 – tato část zůstane beze změn, resp. pro přihlášeného administrátora bude zvážena varianta přímého přístupu k </a:t>
            </a:r>
            <a:r>
              <a:rPr lang="cs-CZ" sz="1800" dirty="0" err="1"/>
              <a:t>ERINOT</a:t>
            </a:r>
            <a:r>
              <a:rPr lang="cs-CZ" sz="1800" dirty="0"/>
              <a:t> zprávám.</a:t>
            </a:r>
          </a:p>
          <a:p>
            <a:endParaRPr lang="cs-CZ" sz="1800" dirty="0"/>
          </a:p>
          <a:p>
            <a:r>
              <a:rPr lang="cs-CZ" sz="1800" dirty="0"/>
              <a:t>3 – v této části bude přístup pro administraci pro oprávněného uživatele.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Návrh úprav vizuálního rozhraní</a:t>
            </a:r>
          </a:p>
        </p:txBody>
      </p:sp>
      <p:pic>
        <p:nvPicPr>
          <p:cNvPr id="14339" name="Obrázek 2" descr="obr3.jpg"/>
          <p:cNvPicPr>
            <a:picLocks noChangeAspect="1" noChangeArrowheads="1"/>
          </p:cNvPicPr>
          <p:nvPr/>
        </p:nvPicPr>
        <p:blipFill>
          <a:blip r:embed="rId2" cstate="print"/>
          <a:srcRect l="5489"/>
          <a:stretch>
            <a:fillRect/>
          </a:stretch>
        </p:blipFill>
        <p:spPr bwMode="auto">
          <a:xfrm>
            <a:off x="4932363" y="2824163"/>
            <a:ext cx="41529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Obdélník 4"/>
          <p:cNvSpPr>
            <a:spLocks noChangeArrowheads="1"/>
          </p:cNvSpPr>
          <p:nvPr/>
        </p:nvSpPr>
        <p:spPr bwMode="auto">
          <a:xfrm>
            <a:off x="468313" y="1916113"/>
            <a:ext cx="62452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sz="1800"/>
              <a:t>1 – bude přidán odkaz na odpovídající ERINOT součásti</a:t>
            </a:r>
          </a:p>
          <a:p>
            <a:pPr>
              <a:lnSpc>
                <a:spcPct val="150000"/>
              </a:lnSpc>
            </a:pPr>
            <a:r>
              <a:rPr lang="cs-CZ" sz="1800"/>
              <a:t>2 – bude přidán odkaz na odpovídající ERINOT součásti </a:t>
            </a:r>
          </a:p>
          <a:p>
            <a:pPr>
              <a:lnSpc>
                <a:spcPct val="150000"/>
              </a:lnSpc>
            </a:pPr>
            <a:r>
              <a:rPr lang="cs-CZ" sz="1800"/>
              <a:t>3 – bude přidána funkcionalita změn ERINOT.</a:t>
            </a:r>
          </a:p>
          <a:p>
            <a:pPr>
              <a:lnSpc>
                <a:spcPct val="150000"/>
              </a:lnSpc>
            </a:pPr>
            <a:r>
              <a:rPr lang="cs-CZ" sz="1800"/>
              <a:t>4 – tato část bude vypuštěna a stane se součástí administrátorských rozhraní</a:t>
            </a:r>
          </a:p>
          <a:p>
            <a:pPr>
              <a:lnSpc>
                <a:spcPct val="150000"/>
              </a:lnSpc>
            </a:pPr>
            <a:r>
              <a:rPr lang="cs-CZ" sz="1800"/>
              <a:t>5 – součástí budou také statistiky ERINOT zpráv</a:t>
            </a:r>
          </a:p>
          <a:p>
            <a:pPr>
              <a:lnSpc>
                <a:spcPct val="150000"/>
              </a:lnSpc>
            </a:pPr>
            <a:r>
              <a:rPr lang="cs-CZ" sz="1800"/>
              <a:t>6 – budou provedeny příslušné změny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Přehled testovací funkcionality</a:t>
            </a:r>
            <a:endParaRPr lang="cs-CZ" dirty="0" smtClean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205038"/>
            <a:ext cx="6330950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_viadonau_en">
  <a:themeElements>
    <a:clrScheme name="präsentation_viadonau_en 2">
      <a:dk1>
        <a:srgbClr val="000000"/>
      </a:dk1>
      <a:lt1>
        <a:srgbClr val="FFFFFF"/>
      </a:lt1>
      <a:dk2>
        <a:srgbClr val="05548D"/>
      </a:dk2>
      <a:lt2>
        <a:srgbClr val="808080"/>
      </a:lt2>
      <a:accent1>
        <a:srgbClr val="737A7C"/>
      </a:accent1>
      <a:accent2>
        <a:srgbClr val="0066CC"/>
      </a:accent2>
      <a:accent3>
        <a:srgbClr val="FFFFFF"/>
      </a:accent3>
      <a:accent4>
        <a:srgbClr val="000000"/>
      </a:accent4>
      <a:accent5>
        <a:srgbClr val="BCBEBF"/>
      </a:accent5>
      <a:accent6>
        <a:srgbClr val="005CB9"/>
      </a:accent6>
      <a:hlink>
        <a:srgbClr val="82BAE4"/>
      </a:hlink>
      <a:folHlink>
        <a:srgbClr val="B2B2B2"/>
      </a:folHlink>
    </a:clrScheme>
    <a:fontScheme name="präsentation_viadonau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_viadonau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_viadonau_en 2">
        <a:dk1>
          <a:srgbClr val="000000"/>
        </a:dk1>
        <a:lt1>
          <a:srgbClr val="FFFFFF"/>
        </a:lt1>
        <a:dk2>
          <a:srgbClr val="05548D"/>
        </a:dk2>
        <a:lt2>
          <a:srgbClr val="808080"/>
        </a:lt2>
        <a:accent1>
          <a:srgbClr val="737A7C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BCBEBF"/>
        </a:accent5>
        <a:accent6>
          <a:srgbClr val="005CB9"/>
        </a:accent6>
        <a:hlink>
          <a:srgbClr val="82BAE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</TotalTime>
  <Words>423</Words>
  <Application>Microsoft Office PowerPoint</Application>
  <PresentationFormat>Předvádění na obrazovce (4:3)</PresentationFormat>
  <Paragraphs>98</Paragraphs>
  <Slides>20</Slides>
  <Notes>2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0</vt:i4>
      </vt:variant>
      <vt:variant>
        <vt:lpstr>Nadpisy snímků</vt:lpstr>
      </vt:variant>
      <vt:variant>
        <vt:i4>20</vt:i4>
      </vt:variant>
    </vt:vector>
  </HeadingPairs>
  <TitlesOfParts>
    <vt:vector size="22" baseType="lpstr">
      <vt:lpstr>präsentation_viadonau_en</vt:lpstr>
      <vt:lpstr>Standarddesign</vt:lpstr>
      <vt:lpstr>Snímek 1</vt:lpstr>
      <vt:lpstr>IRIS Europe II  Aktualizace systému ERI 2 zpráv v rámci LAVDIS</vt:lpstr>
      <vt:lpstr>Obsah dokumentace projektu</vt:lpstr>
      <vt:lpstr>Analýza rozdílů formátu ERINOT 1.0  XML a formátu 2.0 </vt:lpstr>
      <vt:lpstr>Analýza rozsahu a formy změn  datového modelu databází LAVDIS </vt:lpstr>
      <vt:lpstr>Návrh úpravy datového modelu  databází LAVDIS </vt:lpstr>
      <vt:lpstr>Návrh úprav vizuálního rozhraní</vt:lpstr>
      <vt:lpstr>Návrh úprav vizuálního rozhraní</vt:lpstr>
      <vt:lpstr>Přehled testovací funkcionality</vt:lpstr>
      <vt:lpstr>ERINOT rozhraní LAVDIS – ADMIN</vt:lpstr>
      <vt:lpstr>Minimální požadavky na HW systému  </vt:lpstr>
      <vt:lpstr>BICS – importní/exportní funkce</vt:lpstr>
      <vt:lpstr>BICS-ERINOT exportní,  importní scénář </vt:lpstr>
      <vt:lpstr>Web service - Interface pro ERI-ne</vt:lpstr>
      <vt:lpstr>XML import, export – datový model</vt:lpstr>
      <vt:lpstr>BICS – shrnutí</vt:lpstr>
      <vt:lpstr>Stav implementace nové verze</vt:lpstr>
      <vt:lpstr>Zprovozňování ERI II – aktuální stav</vt:lpstr>
      <vt:lpstr>K řešení</vt:lpstr>
      <vt:lpstr>Ing.Oto Sládek, Ph.D. Kybertec, s.r.o. e-mail: sladek@kybertec.com</vt:lpstr>
    </vt:vector>
  </TitlesOfParts>
  <Company>viadonau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eva michlits</dc:creator>
  <cp:lastModifiedBy>KT</cp:lastModifiedBy>
  <cp:revision>98</cp:revision>
  <dcterms:created xsi:type="dcterms:W3CDTF">2005-08-29T18:26:07Z</dcterms:created>
  <dcterms:modified xsi:type="dcterms:W3CDTF">2010-10-14T18:16:31Z</dcterms:modified>
</cp:coreProperties>
</file>